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17"/>
  </p:notesMasterIdLst>
  <p:handoutMasterIdLst>
    <p:handoutMasterId r:id="rId18"/>
  </p:handoutMasterIdLst>
  <p:sldIdLst>
    <p:sldId id="281" r:id="rId5"/>
    <p:sldId id="259" r:id="rId6"/>
    <p:sldId id="289" r:id="rId7"/>
    <p:sldId id="291" r:id="rId8"/>
    <p:sldId id="270" r:id="rId9"/>
    <p:sldId id="283" r:id="rId10"/>
    <p:sldId id="284" r:id="rId11"/>
    <p:sldId id="290" r:id="rId12"/>
    <p:sldId id="285" r:id="rId13"/>
    <p:sldId id="288" r:id="rId14"/>
    <p:sldId id="272" r:id="rId15"/>
    <p:sldId id="287" r:id="rId1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5D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8639" autoAdjust="0"/>
  </p:normalViewPr>
  <p:slideViewPr>
    <p:cSldViewPr showGuides="1">
      <p:cViewPr varScale="1">
        <p:scale>
          <a:sx n="84" d="100"/>
          <a:sy n="84" d="100"/>
        </p:scale>
        <p:origin x="658" y="8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Van Dyke" userId="5d56d171baa87e34" providerId="LiveId" clId="{91F23B81-B885-4177-A8A7-FF4F565C4C0B}"/>
    <pc:docChg chg="mod">
      <pc:chgData name="Diana Van Dyke" userId="5d56d171baa87e34" providerId="LiveId" clId="{91F23B81-B885-4177-A8A7-FF4F565C4C0B}" dt="2025-10-10T16:54:02.721"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10/10/2025</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10/10/2025</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4</a:t>
            </a:fld>
            <a:endParaRPr lang="en-US" dirty="0"/>
          </a:p>
        </p:txBody>
      </p:sp>
    </p:spTree>
    <p:extLst>
      <p:ext uri="{BB962C8B-B14F-4D97-AF65-F5344CB8AC3E}">
        <p14:creationId xmlns:p14="http://schemas.microsoft.com/office/powerpoint/2010/main" val="3336861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5</a:t>
            </a:fld>
            <a:endParaRPr lang="en-US" dirty="0"/>
          </a:p>
        </p:txBody>
      </p:sp>
    </p:spTree>
    <p:extLst>
      <p:ext uri="{BB962C8B-B14F-4D97-AF65-F5344CB8AC3E}">
        <p14:creationId xmlns:p14="http://schemas.microsoft.com/office/powerpoint/2010/main" val="3536203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satirical argument. It isn’t brilliant. But it uses sources in three of the ways we just discussed.</a:t>
            </a:r>
          </a:p>
          <a:p>
            <a:endParaRPr lang="en-US" dirty="0"/>
          </a:p>
          <a:p>
            <a:r>
              <a:rPr lang="en-US" dirty="0"/>
              <a:t>As you watch this video, consider: </a:t>
            </a:r>
          </a:p>
          <a:p>
            <a:pPr marL="304165" indent="-304165">
              <a:buClr>
                <a:schemeClr val="bg1"/>
              </a:buClr>
            </a:pPr>
            <a:r>
              <a:rPr lang="en-US" sz="1600" dirty="0">
                <a:solidFill>
                  <a:schemeClr val="bg1"/>
                </a:solidFill>
              </a:rPr>
              <a:t>Which sources does she use for context?</a:t>
            </a:r>
          </a:p>
          <a:p>
            <a:pPr marL="304165" indent="-304165">
              <a:buClr>
                <a:schemeClr val="bg1"/>
              </a:buClr>
            </a:pPr>
            <a:r>
              <a:rPr lang="en-US" sz="1600" dirty="0">
                <a:ea typeface="+mn-lt"/>
                <a:cs typeface="+mn-lt"/>
              </a:rPr>
              <a:t>Which ones were used provided support?</a:t>
            </a:r>
          </a:p>
          <a:p>
            <a:pPr marL="304165" indent="-304165">
              <a:buClr>
                <a:schemeClr val="bg1"/>
              </a:buClr>
            </a:pPr>
            <a:r>
              <a:rPr lang="en-US" sz="1600" dirty="0">
                <a:ea typeface="+mn-lt"/>
                <a:cs typeface="+mn-lt"/>
              </a:rPr>
              <a:t>Which ones talked about implication? </a:t>
            </a:r>
          </a:p>
        </p:txBody>
      </p:sp>
      <p:sp>
        <p:nvSpPr>
          <p:cNvPr id="4" name="Slide Number Placeholder 3"/>
          <p:cNvSpPr>
            <a:spLocks noGrp="1"/>
          </p:cNvSpPr>
          <p:nvPr>
            <p:ph type="sldNum" sz="quarter" idx="5"/>
          </p:nvPr>
        </p:nvSpPr>
        <p:spPr/>
        <p:txBody>
          <a:bodyPr/>
          <a:lstStyle/>
          <a:p>
            <a:fld id="{B8796F01-7154-41E0-B48B-A6921757531A}" type="slidenum">
              <a:rPr lang="en-US" smtClean="0"/>
              <a:pPr/>
              <a:t>6</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7</a:t>
            </a:fld>
            <a:endParaRPr lang="en-US" dirty="0"/>
          </a:p>
        </p:txBody>
      </p:sp>
    </p:spTree>
    <p:extLst>
      <p:ext uri="{BB962C8B-B14F-4D97-AF65-F5344CB8AC3E}">
        <p14:creationId xmlns:p14="http://schemas.microsoft.com/office/powerpoint/2010/main" val="2423967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8</a:t>
            </a:fld>
            <a:endParaRPr lang="en-US" dirty="0"/>
          </a:p>
        </p:txBody>
      </p:sp>
    </p:spTree>
    <p:extLst>
      <p:ext uri="{BB962C8B-B14F-4D97-AF65-F5344CB8AC3E}">
        <p14:creationId xmlns:p14="http://schemas.microsoft.com/office/powerpoint/2010/main" val="4225471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9</a:t>
            </a:fld>
            <a:endParaRPr lang="en-US" dirty="0"/>
          </a:p>
        </p:txBody>
      </p:sp>
    </p:spTree>
    <p:extLst>
      <p:ext uri="{BB962C8B-B14F-4D97-AF65-F5344CB8AC3E}">
        <p14:creationId xmlns:p14="http://schemas.microsoft.com/office/powerpoint/2010/main" val="4203462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bg1"/>
              </a:buClr>
              <a:buNone/>
            </a:pPr>
            <a:r>
              <a:rPr lang="en-US" sz="1600" b="1" dirty="0"/>
              <a:t>Make your sources speak: </a:t>
            </a:r>
            <a:r>
              <a:rPr lang="en-US" sz="1800" b="0" i="0" u="none" strike="noStrike" dirty="0">
                <a:solidFill>
                  <a:srgbClr val="FFFFFF"/>
                </a:solidFill>
                <a:effectLst/>
                <a:latin typeface="Trebuchet MS" panose="020B0603020202020204" pitchFamily="34" charset="0"/>
              </a:rPr>
              <a:t>Explain what you take the source to mean, showing the reasoning that has led to the conclusion you draw from it.”</a:t>
            </a:r>
            <a:endParaRPr lang="en-US" sz="1800" b="0" i="0" u="none" strike="noStrike" dirty="0">
              <a:solidFill>
                <a:srgbClr val="FFFFFF"/>
              </a:solidFill>
              <a:effectLst/>
              <a:latin typeface="Noto Sans Symbols"/>
            </a:endParaRPr>
          </a:p>
          <a:p>
            <a:pPr marL="0" indent="0">
              <a:buClr>
                <a:schemeClr val="bg1"/>
              </a:buClr>
              <a:buNone/>
            </a:pPr>
            <a:r>
              <a:rPr lang="en-US" sz="1600" b="1" dirty="0"/>
              <a:t>Quote or paraphrase your sources: </a:t>
            </a:r>
            <a:r>
              <a:rPr lang="en-US" sz="1800" b="0" i="0" u="none" strike="noStrike" dirty="0">
                <a:solidFill>
                  <a:srgbClr val="FFFFFF"/>
                </a:solidFill>
                <a:effectLst/>
                <a:latin typeface="Trebuchet MS" panose="020B0603020202020204" pitchFamily="34" charset="0"/>
              </a:rPr>
              <a:t>Quote sparingly. You are usually better off centering your analysis on a few quotations, analyzing their key terms, and branching out to aspects of your subject that the quotations illuminate (Remember that not all disciplines allow direct quotation)</a:t>
            </a:r>
            <a:endParaRPr lang="en-US" sz="1600" b="0" i="0" u="none" strike="noStrike" dirty="0">
              <a:solidFill>
                <a:srgbClr val="FFFFFF"/>
              </a:solidFill>
              <a:effectLst/>
              <a:latin typeface="Trebuchet MS" panose="020B0603020202020204" pitchFamily="34" charset="0"/>
            </a:endParaRPr>
          </a:p>
          <a:p>
            <a:pPr marL="0" indent="0">
              <a:buClr>
                <a:schemeClr val="bg1"/>
              </a:buClr>
              <a:buNone/>
            </a:pPr>
            <a:r>
              <a:rPr lang="en-US" sz="1600" b="1" dirty="0"/>
              <a:t>Supply ongoing analysis of your sources: </a:t>
            </a:r>
            <a:r>
              <a:rPr lang="en-US" sz="1800" b="0" i="0" u="none" strike="noStrike" dirty="0">
                <a:solidFill>
                  <a:srgbClr val="FFFFFF"/>
                </a:solidFill>
                <a:effectLst/>
                <a:latin typeface="Trebuchet MS" panose="020B0603020202020204" pitchFamily="34" charset="0"/>
              </a:rPr>
              <a:t>Exchange views, query, and modify what other speakers have said.”</a:t>
            </a:r>
            <a:r>
              <a:rPr lang="en-US" sz="1800" b="0" i="0" u="none" strike="noStrike" dirty="0">
                <a:solidFill>
                  <a:srgbClr val="FFFFFF"/>
                </a:solidFill>
                <a:effectLst/>
                <a:latin typeface="Noto Sans Symbols"/>
              </a:rPr>
              <a:t> “</a:t>
            </a:r>
            <a:r>
              <a:rPr lang="en-US" sz="1800" b="0" i="0" u="none" strike="noStrike" dirty="0">
                <a:solidFill>
                  <a:srgbClr val="FFFFFF"/>
                </a:solidFill>
                <a:effectLst/>
                <a:latin typeface="Trebuchet MS" panose="020B0603020202020204" pitchFamily="34" charset="0"/>
              </a:rPr>
              <a:t>force yourself to ask and answer ‘so what?’ at the end of paragraphs.”“[. . . ] take special care to distinguish your voice from the sources”</a:t>
            </a:r>
            <a:endParaRPr lang="en-US" sz="1800" b="0" i="0" u="none" strike="noStrike" dirty="0">
              <a:solidFill>
                <a:srgbClr val="FFFFFF"/>
              </a:solidFill>
              <a:effectLst/>
              <a:latin typeface="Noto Sans Symbols"/>
            </a:endParaRPr>
          </a:p>
          <a:p>
            <a:pPr marL="0" indent="0">
              <a:buClr>
                <a:schemeClr val="bg1"/>
              </a:buClr>
              <a:buNone/>
            </a:pPr>
            <a:r>
              <a:rPr lang="en-US" sz="1600" b="1" dirty="0"/>
              <a:t>Use sources to ask questions, not just provide answers: </a:t>
            </a:r>
            <a:r>
              <a:rPr lang="en-US" sz="1800" b="0" i="0" u="none" strike="noStrike" dirty="0">
                <a:solidFill>
                  <a:srgbClr val="FFFFFF"/>
                </a:solidFill>
                <a:effectLst/>
                <a:latin typeface="Trebuchet MS" panose="020B0603020202020204" pitchFamily="34" charset="0"/>
              </a:rPr>
              <a:t>“Use your selections from sources as a means of raising issues and questions.” Consider your sources in the context of other sources rather than in isolation. That will allow you to see ways the sources does not address all questions or issues. Instead of coming up with an answer to the problem you find in the source, it is enough to raise problems or discover issues and articulate them. </a:t>
            </a:r>
            <a:endParaRPr lang="en-US" sz="1800" b="0" i="0" u="none" strike="noStrike" dirty="0">
              <a:solidFill>
                <a:srgbClr val="FFFFFF"/>
              </a:solidFill>
              <a:effectLst/>
              <a:latin typeface="Noto Sans Symbols"/>
            </a:endParaRPr>
          </a:p>
          <a:p>
            <a:pPr marL="0" indent="0">
              <a:buClr>
                <a:schemeClr val="bg1"/>
              </a:buClr>
              <a:buNone/>
            </a:pPr>
            <a:r>
              <a:rPr lang="en-US" sz="1600" b="1" dirty="0"/>
              <a:t>Put sources into conversation with one another: </a:t>
            </a:r>
            <a:r>
              <a:rPr lang="en-US" sz="1800" b="0" i="0" u="none" strike="noStrike" dirty="0">
                <a:solidFill>
                  <a:srgbClr val="FFFFFF"/>
                </a:solidFill>
                <a:effectLst/>
                <a:latin typeface="Trebuchet MS" panose="020B0603020202020204" pitchFamily="34" charset="0"/>
              </a:rPr>
              <a:t>“Use your selections from sources as a means of raising issues and questions.” Consider your sources in the context of other sources rather than in isolation. That will allow you to see ways the sources does not address all questions or issues. Instead of coming up with an answer to the problem you find in the source, it is enough to raise problems or discover issues and articulate them. </a:t>
            </a:r>
            <a:endParaRPr lang="en-US" sz="1800" b="0" i="0" u="none" strike="noStrike" dirty="0">
              <a:solidFill>
                <a:srgbClr val="FFFFFF"/>
              </a:solidFill>
              <a:effectLst/>
              <a:latin typeface="Noto Sans Symbols"/>
            </a:endParaRPr>
          </a:p>
          <a:p>
            <a:pPr marL="0" indent="0">
              <a:buClr>
                <a:schemeClr val="bg1"/>
              </a:buClr>
              <a:buNone/>
            </a:pPr>
            <a:r>
              <a:rPr lang="en-US" sz="1600" b="1" dirty="0"/>
              <a:t>Find your own role in the conversation: </a:t>
            </a:r>
            <a:r>
              <a:rPr lang="en-US" sz="1800" b="0" i="0" u="none" strike="noStrike" dirty="0">
                <a:solidFill>
                  <a:srgbClr val="FFFFFF"/>
                </a:solidFill>
                <a:effectLst/>
                <a:latin typeface="Trebuchet MS" panose="020B0603020202020204" pitchFamily="34" charset="0"/>
              </a:rPr>
              <a:t>“Use your selections from sources as a means of raising issues and questions.” Consider your sources in the context of other sources rather than in isolation. That will allow you to see ways the sources does not address all questions or issues. Instead of coming up with an answer to the problem you find in the source, it is enough to raise problems or discover issues and articulate them. </a:t>
            </a:r>
            <a:endParaRPr lang="en-US" sz="1800" b="0" i="0" u="none" strike="noStrike" dirty="0">
              <a:solidFill>
                <a:srgbClr val="FFFFFF"/>
              </a:solidFill>
              <a:effectLst/>
              <a:latin typeface="Noto Sans Symbols"/>
            </a:endParaRPr>
          </a:p>
          <a:p>
            <a:pPr marL="0" indent="0">
              <a:buClr>
                <a:schemeClr val="bg1"/>
              </a:buClr>
              <a:buNone/>
            </a:pPr>
            <a:endParaRPr lang="en-US" sz="1600" dirty="0"/>
          </a:p>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10</a:t>
            </a:fld>
            <a:endParaRPr lang="en-US" dirty="0"/>
          </a:p>
        </p:txBody>
      </p:sp>
    </p:spTree>
    <p:extLst>
      <p:ext uri="{BB962C8B-B14F-4D97-AF65-F5344CB8AC3E}">
        <p14:creationId xmlns:p14="http://schemas.microsoft.com/office/powerpoint/2010/main" val="17993035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10/10/2025</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7KUOLRQNDi8?feature=oembed" TargetMode="External"/><Relationship Id="rId6" Type="http://schemas.openxmlformats.org/officeDocument/2006/relationships/image" Target="../media/image17.jpeg"/><Relationship Id="rId5" Type="http://schemas.openxmlformats.org/officeDocument/2006/relationships/image" Target="../media/image16.sv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a:xfrm>
            <a:off x="4214813" y="2199588"/>
            <a:ext cx="3757612" cy="609600"/>
          </a:xfrm>
        </p:spPr>
        <p:txBody>
          <a:bodyPr>
            <a:normAutofit/>
          </a:bodyPr>
          <a:lstStyle/>
          <a:p>
            <a:pPr algn="ctr">
              <a:lnSpc>
                <a:spcPct val="100000"/>
              </a:lnSpc>
            </a:pPr>
            <a:r>
              <a:rPr lang="en-US" sz="2000" dirty="0">
                <a:solidFill>
                  <a:schemeClr val="accent1"/>
                </a:solidFill>
              </a:rPr>
              <a:t>The Power of Persuasion</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75012" y="2514600"/>
            <a:ext cx="5410200" cy="2329541"/>
          </a:xfrm>
        </p:spPr>
        <p:txBody>
          <a:bodyPr>
            <a:normAutofit/>
          </a:bodyPr>
          <a:lstStyle/>
          <a:p>
            <a:r>
              <a:rPr lang="en-US" sz="6800" dirty="0"/>
              <a:t>Integrating Sources</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3" y="4724400"/>
            <a:ext cx="3757612" cy="609600"/>
          </a:xfrm>
        </p:spPr>
        <p:txBody>
          <a:bodyPr/>
          <a:lstStyle/>
          <a:p>
            <a:r>
              <a:rPr lang="en-US" sz="2000" dirty="0">
                <a:solidFill>
                  <a:schemeClr val="accent1"/>
                </a:solidFill>
              </a:rPr>
              <a:t>Using Ethos in Writing</a:t>
            </a:r>
          </a:p>
        </p:txBody>
      </p:sp>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4000" b="1" dirty="0">
                <a:solidFill>
                  <a:schemeClr val="accent1"/>
                </a:solidFill>
              </a:rPr>
              <a:t>The Conversation</a:t>
            </a:r>
          </a:p>
        </p:txBody>
      </p:sp>
      <p:sp>
        <p:nvSpPr>
          <p:cNvPr id="3" name="Content Placeholder 2"/>
          <p:cNvSpPr>
            <a:spLocks noGrp="1"/>
          </p:cNvSpPr>
          <p:nvPr>
            <p:ph idx="1"/>
          </p:nvPr>
        </p:nvSpPr>
        <p:spPr>
          <a:xfrm>
            <a:off x="720724" y="1828800"/>
            <a:ext cx="6288087" cy="4470400"/>
          </a:xfrm>
        </p:spPr>
        <p:txBody>
          <a:bodyPr vert="horz" lIns="121899" tIns="60949" rIns="121899" bIns="60949" rtlCol="0" anchor="t">
            <a:normAutofit/>
          </a:bodyPr>
          <a:lstStyle/>
          <a:p>
            <a:pPr marL="304165" indent="-304165"/>
            <a:r>
              <a:rPr lang="en-US" sz="3000" dirty="0">
                <a:ea typeface="+mn-lt"/>
                <a:cs typeface="+mn-lt"/>
              </a:rPr>
              <a:t>Good writing is purposeful</a:t>
            </a:r>
          </a:p>
          <a:p>
            <a:pPr marL="304165" indent="-304165"/>
            <a:r>
              <a:rPr lang="en-US" sz="3000" dirty="0">
                <a:ea typeface="+mn-lt"/>
                <a:cs typeface="+mn-lt"/>
              </a:rPr>
              <a:t>Purposeful writing participates in a conversation and writes </a:t>
            </a:r>
            <a:r>
              <a:rPr lang="en-US" sz="3000" i="1" dirty="0">
                <a:ea typeface="+mn-lt"/>
                <a:cs typeface="+mn-lt"/>
              </a:rPr>
              <a:t>in response to something.</a:t>
            </a:r>
          </a:p>
          <a:p>
            <a:pPr marL="304165" indent="-304165"/>
            <a:r>
              <a:rPr lang="en-US" sz="3000" dirty="0">
                <a:ea typeface="+mn-lt"/>
                <a:cs typeface="+mn-lt"/>
              </a:rPr>
              <a:t>Knowing what others are saying allows you to enter the conversation.</a:t>
            </a:r>
          </a:p>
          <a:p>
            <a:pPr marL="730885" lvl="1" indent="-304165"/>
            <a:endParaRPr lang="en-US" dirty="0"/>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221835" y="533400"/>
            <a:ext cx="5186777" cy="2133598"/>
          </a:xfrm>
        </p:spPr>
        <p:txBody>
          <a:bodyPr>
            <a:noAutofit/>
          </a:bodyPr>
          <a:lstStyle/>
          <a:p>
            <a:r>
              <a:rPr lang="en-US" dirty="0">
                <a:solidFill>
                  <a:schemeClr val="accent4"/>
                </a:solidFill>
              </a:rPr>
              <a:t>What </a:t>
            </a:r>
            <a:br>
              <a:rPr lang="en-US" dirty="0">
                <a:solidFill>
                  <a:schemeClr val="accent4"/>
                </a:solidFill>
              </a:rPr>
            </a:br>
            <a:r>
              <a:rPr lang="en-US" dirty="0">
                <a:solidFill>
                  <a:schemeClr val="accent4"/>
                </a:solidFill>
              </a:rPr>
              <a:t>happens in conversations?</a:t>
            </a:r>
          </a:p>
        </p:txBody>
      </p:sp>
      <p:pic>
        <p:nvPicPr>
          <p:cNvPr id="5" name="Graphic 4" descr="sketch of trophy on top of stack of books">
            <a:extLst>
              <a:ext uri="{FF2B5EF4-FFF2-40B4-BE49-F238E27FC236}">
                <a16:creationId xmlns:a16="http://schemas.microsoft.com/office/drawing/2014/main" id="{382A4C56-4887-E643-AA59-89B7118B85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08212" y="4130627"/>
            <a:ext cx="1531180" cy="2041573"/>
          </a:xfrm>
          <a:prstGeom prst="rect">
            <a:avLst/>
          </a:prstGeom>
        </p:spPr>
      </p:pic>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180012" y="533400"/>
            <a:ext cx="6324600" cy="5638800"/>
          </a:xfrm>
        </p:spPr>
        <p:txBody>
          <a:bodyPr vert="horz" lIns="121899" tIns="60949" rIns="121899" bIns="60949" rtlCol="0" anchor="t">
            <a:normAutofit/>
          </a:bodyPr>
          <a:lstStyle/>
          <a:p>
            <a:pPr marL="304165" indent="-304165"/>
            <a:r>
              <a:rPr lang="en-US" sz="2400" dirty="0"/>
              <a:t>Do we only just agree with what the other person is saying?</a:t>
            </a:r>
          </a:p>
          <a:p>
            <a:pPr marL="304165" indent="-304165"/>
            <a:r>
              <a:rPr lang="en-US" sz="2400" dirty="0"/>
              <a:t>We contribute in many ways:</a:t>
            </a:r>
          </a:p>
          <a:p>
            <a:pPr marL="730810" lvl="1" indent="-304165"/>
            <a:r>
              <a:rPr lang="en-US" sz="2400" dirty="0"/>
              <a:t>Agreeing</a:t>
            </a:r>
          </a:p>
          <a:p>
            <a:pPr marL="730810" lvl="1" indent="-304165"/>
            <a:r>
              <a:rPr lang="en-US" sz="2400" dirty="0"/>
              <a:t>Disagreeing</a:t>
            </a:r>
          </a:p>
          <a:p>
            <a:pPr marL="730810" lvl="1" indent="-304165"/>
            <a:r>
              <a:rPr lang="en-US" sz="2400" dirty="0">
                <a:ea typeface="+mn-lt"/>
                <a:cs typeface="+mn-lt"/>
              </a:rPr>
              <a:t>Both of the above</a:t>
            </a:r>
          </a:p>
          <a:p>
            <a:pPr marL="730810" lvl="1" indent="-304165"/>
            <a:r>
              <a:rPr lang="en-US" sz="2400" dirty="0">
                <a:ea typeface="+mn-lt"/>
                <a:cs typeface="+mn-lt"/>
              </a:rPr>
              <a:t>Providing context</a:t>
            </a:r>
          </a:p>
          <a:p>
            <a:pPr marL="730810" lvl="1" indent="-304165"/>
            <a:r>
              <a:rPr lang="en-US" sz="2400" dirty="0">
                <a:ea typeface="+mn-lt"/>
                <a:cs typeface="+mn-lt"/>
              </a:rPr>
              <a:t>Giving history</a:t>
            </a:r>
          </a:p>
          <a:p>
            <a:pPr marL="730810" lvl="1" indent="-304165"/>
            <a:r>
              <a:rPr lang="en-US" sz="2400" dirty="0">
                <a:ea typeface="+mn-lt"/>
                <a:cs typeface="+mn-lt"/>
              </a:rPr>
              <a:t>Providing definitions</a:t>
            </a:r>
          </a:p>
          <a:p>
            <a:pPr marL="730810" lvl="1" indent="-304165"/>
            <a:r>
              <a:rPr lang="en-US" sz="2400" dirty="0">
                <a:ea typeface="+mn-lt"/>
                <a:cs typeface="+mn-lt"/>
              </a:rPr>
              <a:t>Discussing implications</a:t>
            </a:r>
          </a:p>
          <a:p>
            <a:pPr marL="730810" lvl="1" indent="-304165"/>
            <a:r>
              <a:rPr lang="en-US" sz="2400" dirty="0">
                <a:ea typeface="+mn-lt"/>
                <a:cs typeface="+mn-lt"/>
              </a:rPr>
              <a:t>Etc. </a:t>
            </a:r>
            <a:r>
              <a:rPr lang="en-US" sz="2400" dirty="0"/>
              <a:t> </a:t>
            </a:r>
          </a:p>
        </p:txBody>
      </p:sp>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6A5A60E-41DA-094B-231D-7FCE6DBCF1C2}"/>
              </a:ext>
            </a:extLst>
          </p:cNvPr>
          <p:cNvSpPr>
            <a:spLocks noGrp="1"/>
          </p:cNvSpPr>
          <p:nvPr>
            <p:ph type="title"/>
          </p:nvPr>
        </p:nvSpPr>
        <p:spPr>
          <a:xfrm>
            <a:off x="3275012" y="1447800"/>
            <a:ext cx="5410199" cy="3701141"/>
          </a:xfrm>
        </p:spPr>
        <p:txBody>
          <a:bodyPr>
            <a:normAutofit/>
          </a:bodyPr>
          <a:lstStyle/>
          <a:p>
            <a:r>
              <a:rPr lang="en-US" dirty="0">
                <a:solidFill>
                  <a:srgbClr val="0070C0"/>
                </a:solidFill>
              </a:rPr>
              <a:t>Why do </a:t>
            </a:r>
            <a:br>
              <a:rPr lang="en-US" dirty="0">
                <a:solidFill>
                  <a:srgbClr val="0070C0"/>
                </a:solidFill>
              </a:rPr>
            </a:br>
            <a:r>
              <a:rPr lang="en-US" dirty="0">
                <a:solidFill>
                  <a:srgbClr val="0070C0"/>
                </a:solidFill>
              </a:rPr>
              <a:t>we use sources?</a:t>
            </a:r>
          </a:p>
        </p:txBody>
      </p:sp>
    </p:spTree>
    <p:extLst>
      <p:ext uri="{BB962C8B-B14F-4D97-AF65-F5344CB8AC3E}">
        <p14:creationId xmlns:p14="http://schemas.microsoft.com/office/powerpoint/2010/main" val="353052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2360612" y="381000"/>
            <a:ext cx="8763002" cy="990600"/>
          </a:xfrm>
        </p:spPr>
        <p:txBody>
          <a:bodyPr>
            <a:noAutofit/>
          </a:bodyPr>
          <a:lstStyle/>
          <a:p>
            <a:r>
              <a:rPr lang="en-US" dirty="0">
                <a:solidFill>
                  <a:srgbClr val="DF5D40"/>
                </a:solidFill>
              </a:rPr>
              <a:t>Sources are used to…</a:t>
            </a:r>
          </a:p>
        </p:txBody>
      </p:sp>
      <p:sp>
        <p:nvSpPr>
          <p:cNvPr id="3" name="Content Placeholder 2"/>
          <p:cNvSpPr>
            <a:spLocks noGrp="1"/>
          </p:cNvSpPr>
          <p:nvPr>
            <p:ph idx="10"/>
          </p:nvPr>
        </p:nvSpPr>
        <p:spPr>
          <a:xfrm>
            <a:off x="2376040" y="1295400"/>
            <a:ext cx="8763002" cy="5257800"/>
          </a:xfrm>
        </p:spPr>
        <p:txBody>
          <a:bodyPr>
            <a:normAutofit/>
          </a:bodyPr>
          <a:lstStyle/>
          <a:p>
            <a:pPr marL="342900" indent="-342900">
              <a:buFont typeface="+mj-lt"/>
              <a:buAutoNum type="arabicPeriod"/>
            </a:pPr>
            <a:r>
              <a:rPr lang="en-US" sz="1800" b="1" i="0" u="none" strike="noStrike" dirty="0">
                <a:solidFill>
                  <a:srgbClr val="000000"/>
                </a:solidFill>
                <a:effectLst/>
                <a:latin typeface="Calibri" panose="020F0502020204030204" pitchFamily="34" charset="0"/>
              </a:rPr>
              <a:t>Define ideas or create a context</a:t>
            </a:r>
          </a:p>
          <a:p>
            <a:pPr lvl="1"/>
            <a:r>
              <a:rPr lang="en-US" sz="1800" b="0" i="0" u="none" strike="noStrike" dirty="0">
                <a:solidFill>
                  <a:srgbClr val="000000"/>
                </a:solidFill>
                <a:effectLst/>
                <a:latin typeface="Calibri" panose="020F0502020204030204" pitchFamily="34" charset="0"/>
              </a:rPr>
              <a:t>What is the nature of the problem?</a:t>
            </a:r>
          </a:p>
          <a:p>
            <a:pPr lvl="1"/>
            <a:r>
              <a:rPr lang="en-US" sz="1800" dirty="0">
                <a:solidFill>
                  <a:srgbClr val="000000"/>
                </a:solidFill>
                <a:latin typeface="Calibri" panose="020F0502020204030204" pitchFamily="34" charset="0"/>
              </a:rPr>
              <a:t>Who does this problem impact?</a:t>
            </a:r>
            <a:endParaRPr lang="en-US" sz="1800" b="0" i="0" u="none" strike="noStrike" dirty="0">
              <a:solidFill>
                <a:srgbClr val="000000"/>
              </a:solidFill>
              <a:effectLst/>
              <a:latin typeface="Calibri" panose="020F0502020204030204" pitchFamily="34" charset="0"/>
            </a:endParaRPr>
          </a:p>
          <a:p>
            <a:pPr marL="342900" indent="-342900">
              <a:buFont typeface="+mj-lt"/>
              <a:buAutoNum type="arabicPeriod"/>
            </a:pPr>
            <a:r>
              <a:rPr lang="en-US" sz="1800" b="1" i="0" u="none" strike="noStrike" dirty="0">
                <a:solidFill>
                  <a:srgbClr val="000000"/>
                </a:solidFill>
                <a:effectLst/>
                <a:latin typeface="Calibri" panose="020F0502020204030204" pitchFamily="34" charset="0"/>
              </a:rPr>
              <a:t>Provide support</a:t>
            </a:r>
          </a:p>
          <a:p>
            <a:pPr lvl="1"/>
            <a:r>
              <a:rPr lang="en-US" sz="1800" dirty="0">
                <a:solidFill>
                  <a:srgbClr val="000000"/>
                </a:solidFill>
                <a:latin typeface="Calibri" panose="020F0502020204030204" pitchFamily="34" charset="0"/>
              </a:rPr>
              <a:t>Who agrees with what you are trying to argue?</a:t>
            </a:r>
          </a:p>
          <a:p>
            <a:pPr lvl="1"/>
            <a:r>
              <a:rPr lang="en-US" sz="1800" b="0" i="0" u="none" strike="noStrike" dirty="0">
                <a:solidFill>
                  <a:srgbClr val="000000"/>
                </a:solidFill>
                <a:effectLst/>
                <a:latin typeface="Calibri" panose="020F0502020204030204" pitchFamily="34" charset="0"/>
              </a:rPr>
              <a:t>What are the arguments that support your claim?</a:t>
            </a:r>
          </a:p>
          <a:p>
            <a:pPr marL="342900" indent="-342900">
              <a:buFont typeface="+mj-lt"/>
              <a:buAutoNum type="arabicPeriod"/>
            </a:pPr>
            <a:r>
              <a:rPr lang="en-US" sz="1800" b="1" dirty="0">
                <a:solidFill>
                  <a:srgbClr val="000000"/>
                </a:solidFill>
                <a:latin typeface="Calibri" panose="020F0502020204030204" pitchFamily="34" charset="0"/>
              </a:rPr>
              <a:t>P</a:t>
            </a:r>
            <a:r>
              <a:rPr lang="en-US" sz="1800" b="1" i="0" u="none" strike="noStrike" dirty="0">
                <a:solidFill>
                  <a:srgbClr val="000000"/>
                </a:solidFill>
                <a:effectLst/>
                <a:latin typeface="Calibri" panose="020F0502020204030204" pitchFamily="34" charset="0"/>
              </a:rPr>
              <a:t>rovide a naysayer</a:t>
            </a:r>
          </a:p>
          <a:p>
            <a:pPr lvl="1"/>
            <a:r>
              <a:rPr lang="en-US" sz="1800" dirty="0">
                <a:solidFill>
                  <a:srgbClr val="000000"/>
                </a:solidFill>
                <a:latin typeface="Calibri" panose="020F0502020204030204" pitchFamily="34" charset="0"/>
              </a:rPr>
              <a:t>Who disagrees with what you are trying to argue?</a:t>
            </a:r>
          </a:p>
          <a:p>
            <a:pPr lvl="1"/>
            <a:r>
              <a:rPr lang="en-US" sz="1800" b="0" i="0" u="none" strike="noStrike" dirty="0">
                <a:solidFill>
                  <a:srgbClr val="000000"/>
                </a:solidFill>
                <a:effectLst/>
                <a:latin typeface="Calibri" panose="020F0502020204030204" pitchFamily="34" charset="0"/>
              </a:rPr>
              <a:t>What are the arguments that would undermine your argument?</a:t>
            </a:r>
          </a:p>
          <a:p>
            <a:pPr marL="342900" indent="-342900">
              <a:buFont typeface="+mj-lt"/>
              <a:buAutoNum type="arabicPeriod"/>
            </a:pPr>
            <a:r>
              <a:rPr lang="en-US" sz="1800" b="1" dirty="0">
                <a:solidFill>
                  <a:srgbClr val="000000"/>
                </a:solidFill>
                <a:latin typeface="Calibri" panose="020F0502020204030204" pitchFamily="34" charset="0"/>
              </a:rPr>
              <a:t>D</a:t>
            </a:r>
            <a:r>
              <a:rPr lang="en-US" sz="1800" b="1" i="0" u="none" strike="noStrike" dirty="0">
                <a:solidFill>
                  <a:srgbClr val="000000"/>
                </a:solidFill>
                <a:effectLst/>
                <a:latin typeface="Calibri" panose="020F0502020204030204" pitchFamily="34" charset="0"/>
              </a:rPr>
              <a:t>iscuss implications</a:t>
            </a:r>
          </a:p>
          <a:p>
            <a:pPr lvl="1"/>
            <a:r>
              <a:rPr lang="en-US" sz="1800" dirty="0">
                <a:solidFill>
                  <a:srgbClr val="000000"/>
                </a:solidFill>
                <a:latin typeface="Calibri" panose="020F0502020204030204" pitchFamily="34" charset="0"/>
              </a:rPr>
              <a:t>What is the impact of this claim?</a:t>
            </a:r>
          </a:p>
        </p:txBody>
      </p:sp>
    </p:spTree>
    <p:extLst>
      <p:ext uri="{BB962C8B-B14F-4D97-AF65-F5344CB8AC3E}">
        <p14:creationId xmlns:p14="http://schemas.microsoft.com/office/powerpoint/2010/main" val="191766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lstStyle/>
          <a:p>
            <a:r>
              <a:rPr lang="en-US" dirty="0">
                <a:solidFill>
                  <a:schemeClr val="accent4"/>
                </a:solidFill>
              </a:rPr>
              <a:t>Let’s look at an example…</a:t>
            </a:r>
          </a:p>
        </p:txBody>
      </p:sp>
      <p:pic>
        <p:nvPicPr>
          <p:cNvPr id="2" name="Graphic 1" descr="sketch of a few books with a pencil">
            <a:extLst>
              <a:ext uri="{FF2B5EF4-FFF2-40B4-BE49-F238E27FC236}">
                <a16:creationId xmlns:a16="http://schemas.microsoft.com/office/drawing/2014/main" id="{06389758-9BA9-4795-A7A1-3F2CF0EE0C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1812" y="4191000"/>
            <a:ext cx="1905000" cy="2228850"/>
          </a:xfrm>
          <a:prstGeom prst="rect">
            <a:avLst/>
          </a:prstGeom>
        </p:spPr>
      </p:pic>
      <p:pic>
        <p:nvPicPr>
          <p:cNvPr id="5" name="Online Media 4" title="Target Women: Carls Jr">
            <a:hlinkClick r:id="" action="ppaction://media"/>
            <a:extLst>
              <a:ext uri="{FF2B5EF4-FFF2-40B4-BE49-F238E27FC236}">
                <a16:creationId xmlns:a16="http://schemas.microsoft.com/office/drawing/2014/main" id="{5DAEAC25-D57D-0856-3068-DCB063AA3A57}"/>
              </a:ext>
            </a:extLst>
          </p:cNvPr>
          <p:cNvPicPr>
            <a:picLocks noRot="1" noChangeAspect="1"/>
          </p:cNvPicPr>
          <p:nvPr>
            <a:videoFile r:link="rId1"/>
          </p:nvPr>
        </p:nvPicPr>
        <p:blipFill>
          <a:blip r:embed="rId6"/>
          <a:stretch>
            <a:fillRect/>
          </a:stretch>
        </p:blipFill>
        <p:spPr>
          <a:xfrm>
            <a:off x="4341812" y="712802"/>
            <a:ext cx="7416800" cy="5562600"/>
          </a:xfrm>
          <a:prstGeom prst="rect">
            <a:avLst/>
          </a:prstGeom>
        </p:spPr>
      </p:pic>
      <p:sp>
        <p:nvSpPr>
          <p:cNvPr id="7" name="Text Placeholder 6">
            <a:extLst>
              <a:ext uri="{FF2B5EF4-FFF2-40B4-BE49-F238E27FC236}">
                <a16:creationId xmlns:a16="http://schemas.microsoft.com/office/drawing/2014/main" id="{BDAE45A7-D584-7F20-A068-4744A8D83F51}"/>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685800"/>
            <a:ext cx="5562600" cy="1447800"/>
          </a:xfrm>
        </p:spPr>
        <p:txBody>
          <a:bodyPr anchor="t">
            <a:noAutofit/>
          </a:bodyPr>
          <a:lstStyle/>
          <a:p>
            <a:pPr>
              <a:lnSpc>
                <a:spcPct val="100000"/>
              </a:lnSpc>
            </a:pPr>
            <a:r>
              <a:rPr lang="en-US" sz="4000" b="1" dirty="0">
                <a:solidFill>
                  <a:schemeClr val="bg1"/>
                </a:solidFill>
              </a:rPr>
              <a:t>How did she use her sources?</a:t>
            </a:r>
          </a:p>
        </p:txBody>
      </p:sp>
      <p:sp>
        <p:nvSpPr>
          <p:cNvPr id="3" name="Content Placeholder 2"/>
          <p:cNvSpPr>
            <a:spLocks noGrp="1"/>
          </p:cNvSpPr>
          <p:nvPr>
            <p:ph idx="1"/>
          </p:nvPr>
        </p:nvSpPr>
        <p:spPr>
          <a:xfrm>
            <a:off x="758761" y="2743200"/>
            <a:ext cx="5562600" cy="2590800"/>
          </a:xfrm>
        </p:spPr>
        <p:txBody>
          <a:bodyPr vert="horz" lIns="121899" tIns="60949" rIns="121899" bIns="60949" rtlCol="0" anchor="t">
            <a:normAutofit fontScale="70000" lnSpcReduction="20000"/>
          </a:bodyPr>
          <a:lstStyle/>
          <a:p>
            <a:pPr marL="304165" indent="-304165">
              <a:buClr>
                <a:schemeClr val="bg1"/>
              </a:buClr>
            </a:pPr>
            <a:r>
              <a:rPr lang="en-US" sz="4000" dirty="0">
                <a:solidFill>
                  <a:schemeClr val="bg1"/>
                </a:solidFill>
              </a:rPr>
              <a:t>Which ones were used for context?</a:t>
            </a:r>
          </a:p>
          <a:p>
            <a:pPr marL="304165" indent="-304165">
              <a:buClr>
                <a:schemeClr val="bg1"/>
              </a:buClr>
            </a:pPr>
            <a:r>
              <a:rPr lang="en-US" sz="4000" dirty="0">
                <a:ea typeface="+mn-lt"/>
                <a:cs typeface="+mn-lt"/>
              </a:rPr>
              <a:t>Which ones provided support?</a:t>
            </a:r>
          </a:p>
          <a:p>
            <a:pPr marL="304165" indent="-304165">
              <a:buClr>
                <a:schemeClr val="bg1"/>
              </a:buClr>
            </a:pPr>
            <a:r>
              <a:rPr lang="en-US" sz="4000" dirty="0">
                <a:ea typeface="+mn-lt"/>
                <a:cs typeface="+mn-lt"/>
              </a:rPr>
              <a:t>Which ones talked about implication? </a:t>
            </a:r>
          </a:p>
          <a:p>
            <a:pPr marL="304165" indent="-304165">
              <a:buClr>
                <a:schemeClr val="bg1"/>
              </a:buClr>
            </a:pPr>
            <a:endParaRPr lang="en-US" sz="2000" dirty="0"/>
          </a:p>
        </p:txBody>
      </p:sp>
    </p:spTree>
    <p:extLst>
      <p:ext uri="{BB962C8B-B14F-4D97-AF65-F5344CB8AC3E}">
        <p14:creationId xmlns:p14="http://schemas.microsoft.com/office/powerpoint/2010/main" val="371437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75012" y="1578429"/>
            <a:ext cx="5410199" cy="3701141"/>
          </a:xfrm>
        </p:spPr>
        <p:txBody>
          <a:bodyPr>
            <a:normAutofit fontScale="90000"/>
          </a:bodyPr>
          <a:lstStyle/>
          <a:p>
            <a:r>
              <a:rPr lang="en-US" dirty="0">
                <a:solidFill>
                  <a:srgbClr val="DF5D40"/>
                </a:solidFill>
              </a:rPr>
              <a:t>Ok, </a:t>
            </a:r>
            <a:br>
              <a:rPr lang="en-US" dirty="0">
                <a:solidFill>
                  <a:srgbClr val="DF5D40"/>
                </a:solidFill>
              </a:rPr>
            </a:br>
            <a:r>
              <a:rPr lang="en-US" dirty="0">
                <a:solidFill>
                  <a:srgbClr val="DF5D40"/>
                </a:solidFill>
              </a:rPr>
              <a:t>but how </a:t>
            </a:r>
            <a:br>
              <a:rPr lang="en-US" dirty="0">
                <a:solidFill>
                  <a:srgbClr val="DF5D40"/>
                </a:solidFill>
              </a:rPr>
            </a:br>
            <a:r>
              <a:rPr lang="en-US" dirty="0">
                <a:solidFill>
                  <a:srgbClr val="DF5D40"/>
                </a:solidFill>
              </a:rPr>
              <a:t>do I use MY sources?</a:t>
            </a:r>
          </a:p>
        </p:txBody>
      </p:sp>
    </p:spTree>
    <p:extLst>
      <p:ext uri="{BB962C8B-B14F-4D97-AF65-F5344CB8AC3E}">
        <p14:creationId xmlns:p14="http://schemas.microsoft.com/office/powerpoint/2010/main" val="13184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dirty="0"/>
              <a:t>What about your sources?</a:t>
            </a:r>
          </a:p>
        </p:txBody>
      </p:sp>
      <p:sp>
        <p:nvSpPr>
          <p:cNvPr id="3" name="Content Placeholder 2"/>
          <p:cNvSpPr>
            <a:spLocks noGrp="1"/>
          </p:cNvSpPr>
          <p:nvPr>
            <p:ph idx="10"/>
          </p:nvPr>
        </p:nvSpPr>
        <p:spPr/>
        <p:txBody>
          <a:bodyPr vert="horz" lIns="121899" tIns="60949" rIns="121899" bIns="60949" rtlCol="0" anchor="t">
            <a:normAutofit/>
          </a:bodyPr>
          <a:lstStyle/>
          <a:p>
            <a:pPr marL="304165" indent="-304165">
              <a:buClr>
                <a:schemeClr val="tx1"/>
              </a:buClr>
            </a:pPr>
            <a:r>
              <a:rPr lang="en-US" sz="3000" dirty="0"/>
              <a:t>Pull out the sources you brought to class.</a:t>
            </a:r>
          </a:p>
          <a:p>
            <a:pPr marL="304165" indent="-304165">
              <a:buClr>
                <a:schemeClr val="tx1"/>
              </a:buClr>
            </a:pPr>
            <a:r>
              <a:rPr lang="en-US" sz="3000" dirty="0">
                <a:ea typeface="+mn-lt"/>
                <a:cs typeface="+mn-lt"/>
              </a:rPr>
              <a:t>Use the handout to help you classify &amp; determine the different ways you can use different sources from your paper.</a:t>
            </a:r>
          </a:p>
          <a:p>
            <a:pPr marL="730885" lvl="1" indent="-304165">
              <a:buFont typeface="Courier New" panose="02070309020205020404" pitchFamily="49" charset="0"/>
              <a:buChar char="o"/>
            </a:pPr>
            <a:endParaRPr lang="en-US" dirty="0"/>
          </a:p>
          <a:p>
            <a:pPr>
              <a:buClr>
                <a:schemeClr val="tx1"/>
              </a:buClr>
            </a:pPr>
            <a:endParaRPr lang="en-US" sz="2000" dirty="0"/>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227012" y="152400"/>
            <a:ext cx="4191000" cy="3429000"/>
          </a:xfrm>
        </p:spPr>
        <p:txBody>
          <a:bodyPr>
            <a:noAutofit/>
          </a:bodyPr>
          <a:lstStyle/>
          <a:p>
            <a:r>
              <a:rPr lang="en-US" sz="5000" dirty="0"/>
              <a:t>Six Strategies for Utilizing Sources:</a:t>
            </a:r>
          </a:p>
        </p:txBody>
      </p:sp>
      <p:pic>
        <p:nvPicPr>
          <p:cNvPr id="4" name="Graphic 3" descr="sketch of an open book, light bulb, and the word, &quot;idea&quot;">
            <a:extLst>
              <a:ext uri="{FF2B5EF4-FFF2-40B4-BE49-F238E27FC236}">
                <a16:creationId xmlns:a16="http://schemas.microsoft.com/office/drawing/2014/main" id="{2EFEDB6D-C50E-3C40-A621-346302CA8A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3646" y="4417372"/>
            <a:ext cx="2327332" cy="1873700"/>
          </a:xfrm>
          <a:prstGeom prst="rect">
            <a:avLst/>
          </a:prstGeom>
        </p:spPr>
      </p:pic>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256212" y="381000"/>
            <a:ext cx="6477000" cy="5486400"/>
          </a:xfrm>
        </p:spPr>
        <p:txBody>
          <a:bodyPr>
            <a:noAutofit/>
          </a:bodyPr>
          <a:lstStyle/>
          <a:p>
            <a:pPr marL="457200" indent="-457200">
              <a:buClr>
                <a:schemeClr val="bg1"/>
              </a:buClr>
              <a:buAutoNum type="arabicPeriod"/>
            </a:pPr>
            <a:r>
              <a:rPr lang="en-US" sz="3000" dirty="0"/>
              <a:t>Make your sources speak.</a:t>
            </a:r>
          </a:p>
          <a:p>
            <a:pPr marL="457200" indent="-457200">
              <a:buClr>
                <a:schemeClr val="bg1"/>
              </a:buClr>
              <a:buAutoNum type="arabicPeriod"/>
            </a:pPr>
            <a:r>
              <a:rPr lang="en-US" sz="3000" dirty="0"/>
              <a:t>Quote or paraphrase your sources.</a:t>
            </a:r>
          </a:p>
          <a:p>
            <a:pPr marL="457200" indent="-457200">
              <a:buClr>
                <a:schemeClr val="bg1"/>
              </a:buClr>
              <a:buAutoNum type="arabicPeriod"/>
            </a:pPr>
            <a:r>
              <a:rPr lang="en-US" sz="3000" dirty="0"/>
              <a:t>Supply ongoing analysis of your sources.</a:t>
            </a:r>
          </a:p>
          <a:p>
            <a:pPr marL="457200" indent="-457200">
              <a:buClr>
                <a:schemeClr val="bg1"/>
              </a:buClr>
              <a:buAutoNum type="arabicPeriod"/>
            </a:pPr>
            <a:r>
              <a:rPr lang="en-US" sz="3000" dirty="0"/>
              <a:t>Use sources to ask questions, not just provide answers.</a:t>
            </a:r>
          </a:p>
          <a:p>
            <a:pPr marL="457200" indent="-457200">
              <a:buClr>
                <a:schemeClr val="bg1"/>
              </a:buClr>
              <a:buAutoNum type="arabicPeriod"/>
            </a:pPr>
            <a:r>
              <a:rPr lang="en-US" sz="3000" dirty="0"/>
              <a:t>Put sources into conversation with one another.</a:t>
            </a:r>
          </a:p>
          <a:p>
            <a:pPr marL="457200" indent="-457200">
              <a:buClr>
                <a:schemeClr val="bg1"/>
              </a:buClr>
              <a:buAutoNum type="arabicPeriod"/>
            </a:pPr>
            <a:r>
              <a:rPr lang="en-US" sz="3000" dirty="0"/>
              <a:t>Find your own role in the conversation.</a:t>
            </a:r>
          </a:p>
        </p:txBody>
      </p:sp>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4000" b="1" dirty="0">
                <a:solidFill>
                  <a:schemeClr val="bg1"/>
                </a:solidFill>
              </a:rPr>
              <a:t>A common organizational pattern</a:t>
            </a:r>
          </a:p>
        </p:txBody>
      </p:sp>
      <p:sp>
        <p:nvSpPr>
          <p:cNvPr id="3" name="Content Placeholder 2"/>
          <p:cNvSpPr>
            <a:spLocks noGrp="1"/>
          </p:cNvSpPr>
          <p:nvPr>
            <p:ph idx="1"/>
          </p:nvPr>
        </p:nvSpPr>
        <p:spPr>
          <a:xfrm>
            <a:off x="608012" y="2971800"/>
            <a:ext cx="5562600" cy="3200400"/>
          </a:xfrm>
        </p:spPr>
        <p:txBody>
          <a:bodyPr vert="horz" lIns="121899" tIns="60949" rIns="121899" bIns="60949" rtlCol="0" anchor="t">
            <a:normAutofit/>
          </a:bodyPr>
          <a:lstStyle/>
          <a:p>
            <a:pPr marL="0" indent="0">
              <a:buClr>
                <a:schemeClr val="bg1"/>
              </a:buClr>
              <a:buNone/>
            </a:pPr>
            <a:r>
              <a:rPr lang="en-US" sz="2000" dirty="0">
                <a:solidFill>
                  <a:schemeClr val="bg1"/>
                </a:solidFill>
              </a:rPr>
              <a:t>When using outside sources, it is common to use them in a pattern, as follows:</a:t>
            </a:r>
          </a:p>
          <a:p>
            <a:pPr marL="457200" indent="-457200">
              <a:buClr>
                <a:schemeClr val="bg1"/>
              </a:buClr>
              <a:buAutoNum type="arabicPeriod"/>
            </a:pPr>
            <a:r>
              <a:rPr lang="en-US" dirty="0">
                <a:ea typeface="+mn-lt"/>
                <a:cs typeface="+mn-lt"/>
              </a:rPr>
              <a:t>Definition</a:t>
            </a:r>
          </a:p>
          <a:p>
            <a:pPr marL="457200" indent="-457200">
              <a:buClr>
                <a:schemeClr val="bg1"/>
              </a:buClr>
              <a:buAutoNum type="arabicPeriod"/>
            </a:pPr>
            <a:r>
              <a:rPr lang="en-US" dirty="0">
                <a:ea typeface="+mn-lt"/>
                <a:cs typeface="+mn-lt"/>
              </a:rPr>
              <a:t>Naysayer</a:t>
            </a:r>
          </a:p>
          <a:p>
            <a:pPr marL="457200" indent="-457200">
              <a:buClr>
                <a:schemeClr val="bg1"/>
              </a:buClr>
              <a:buAutoNum type="arabicPeriod"/>
            </a:pPr>
            <a:r>
              <a:rPr lang="en-US" dirty="0">
                <a:ea typeface="+mn-lt"/>
                <a:cs typeface="+mn-lt"/>
              </a:rPr>
              <a:t>Agreement</a:t>
            </a:r>
          </a:p>
          <a:p>
            <a:pPr marL="457200" indent="-457200">
              <a:buClr>
                <a:schemeClr val="bg1"/>
              </a:buClr>
              <a:buAutoNum type="arabicPeriod"/>
            </a:pPr>
            <a:r>
              <a:rPr lang="en-US" dirty="0">
                <a:ea typeface="+mn-lt"/>
                <a:cs typeface="+mn-lt"/>
              </a:rPr>
              <a:t>Implications</a:t>
            </a:r>
          </a:p>
          <a:p>
            <a:pPr marL="304165" indent="-304165">
              <a:buClr>
                <a:schemeClr val="bg1"/>
              </a:buClr>
            </a:pPr>
            <a:endParaRPr lang="en-US" sz="2000" dirty="0"/>
          </a:p>
          <a:p>
            <a:pPr marL="304165" indent="-304165">
              <a:buClr>
                <a:schemeClr val="bg1"/>
              </a:buClr>
            </a:pPr>
            <a:endParaRPr lang="en-US" sz="2000" dirty="0">
              <a:solidFill>
                <a:schemeClr val="bg1"/>
              </a:solidFill>
            </a:endParaRPr>
          </a:p>
        </p:txBody>
      </p:sp>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normAutofit/>
          </a:bodyPr>
          <a:lstStyle/>
          <a:p>
            <a:r>
              <a:rPr lang="en-US" dirty="0"/>
              <a:t>The End…</a:t>
            </a: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endParaRPr lang="en-US" dirty="0">
              <a:ea typeface="+mn-lt"/>
              <a:cs typeface="+mn-lt"/>
            </a:endParaRPr>
          </a:p>
          <a:p>
            <a:pPr marL="730885" lvl="1" indent="-304165">
              <a:buClr>
                <a:schemeClr val="tx1"/>
              </a:buClr>
            </a:pPr>
            <a:endParaRPr lang="en-US" dirty="0"/>
          </a:p>
        </p:txBody>
      </p:sp>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Classroom open house presentation.potx" id="{AB7D8AB0-4323-4322-AB21-8CB398DB9E96}" vid="{5BFEA1FF-C39F-48A2-B239-4B55565FC3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8F4281CE-B2E5-47B0-96AD-B9B8683BE6BA}">
  <ds:schemaRefs>
    <ds:schemaRef ds:uri="http://schemas.microsoft.com/sharepoint/v3/contenttype/forms"/>
  </ds:schemaRefs>
</ds:datastoreItem>
</file>

<file path=customXml/itemProps2.xml><?xml version="1.0" encoding="utf-8"?>
<ds:datastoreItem xmlns:ds="http://schemas.openxmlformats.org/officeDocument/2006/customXml" ds:itemID="{5624F904-7C3E-40E0-B6FF-CC0818F295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B49637-D590-48CA-AC36-133F9B8C0BE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TotalTime>
  <Words>767</Words>
  <Application>Microsoft Office PowerPoint</Application>
  <PresentationFormat>Custom</PresentationFormat>
  <Paragraphs>75</Paragraphs>
  <Slides>12</Slides>
  <Notes>9</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Century Gothic</vt:lpstr>
      <vt:lpstr>Courier New</vt:lpstr>
      <vt:lpstr>Noto Sans Symbols</vt:lpstr>
      <vt:lpstr>Quire Sans</vt:lpstr>
      <vt:lpstr>Sagona Book</vt:lpstr>
      <vt:lpstr>Trebuchet MS</vt:lpstr>
      <vt:lpstr>Class open house presentation</vt:lpstr>
      <vt:lpstr>Integrating Sources</vt:lpstr>
      <vt:lpstr>The Conversation</vt:lpstr>
      <vt:lpstr>What  happens in conversations?</vt:lpstr>
      <vt:lpstr>Why do  we use sources?</vt:lpstr>
      <vt:lpstr>Sources are used to…</vt:lpstr>
      <vt:lpstr>Let’s look at an example…</vt:lpstr>
      <vt:lpstr>How did she use her sources?</vt:lpstr>
      <vt:lpstr>Ok,  but how  do I use MY sources?</vt:lpstr>
      <vt:lpstr>What about your sources?</vt:lpstr>
      <vt:lpstr>Six Strategies for Utilizing Sources:</vt:lpstr>
      <vt:lpstr>A common organizational pattern</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Diana Van Dyke</cp:lastModifiedBy>
  <cp:revision>1</cp:revision>
  <dcterms:created xsi:type="dcterms:W3CDTF">2023-10-26T04:52:34Z</dcterms:created>
  <dcterms:modified xsi:type="dcterms:W3CDTF">2025-10-10T16:54:06Z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